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83C35C0-53C4-4E33-AA67-88F9D23D4CD9}">
  <a:tblStyle styleId="{D83C35C0-53C4-4E33-AA67-88F9D23D4C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68A8F8AB-D378-4DFE-A329-53D3174C34E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63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63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63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63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63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63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A33DA162-0DD7-4CA6-9EE0-89654C6E8832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a11c7bcce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a11c7bcce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11c7bcce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a11c7bcce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a8f1212b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a8f1212b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8f1212b1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8f1212b1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8f1212b1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8f1212b1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8f1212b1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a8f1212b1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a1565a35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a1565a35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1565a35b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a1565a35b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1565a35b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a1565a35b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9c2141f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a9c2141f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8b1ce875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8b1ce875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9c2141fc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9c2141fc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a9c2141fc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a9c2141fc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9c2141fc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a9c2141fc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9c2141fc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9c2141fc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8b1ce875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8b1ce875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a8b1ce875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a8b1ce875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a8b1ce875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a8b1ce875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a8b1ce875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a8b1ce875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11c7bcc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11c7bcc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11c7bcce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11c7bcce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11c7bcce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11c7bcce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938" y="152400"/>
            <a:ext cx="761812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idx="4294967295" type="body"/>
          </p:nvPr>
        </p:nvSpPr>
        <p:spPr>
          <a:xfrm>
            <a:off x="943850" y="316050"/>
            <a:ext cx="4013700" cy="15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Pandémie</a:t>
            </a: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 COVID-19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Pas de vaccin, besoin de tester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Inconvénients</a:t>
            </a: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 du test PCR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But du stage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025" y="1472849"/>
            <a:ext cx="4839925" cy="311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371800" y="241675"/>
            <a:ext cx="5478000" cy="19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Pollution des données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Distorsions</a:t>
            </a: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 des couleurs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Introduction </a:t>
            </a: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d'annotations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distortion intrinsèque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113" name="Google Shape;113;p22"/>
          <p:cNvSpPr txBox="1"/>
          <p:nvPr/>
        </p:nvSpPr>
        <p:spPr>
          <a:xfrm>
            <a:off x="1963050" y="4590600"/>
            <a:ext cx="52179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i="1" lang="fr" sz="1200">
                <a:solidFill>
                  <a:srgbClr val="7F7F7F"/>
                </a:solidFill>
              </a:rPr>
              <a:t>Images réelles (à gauche) et variance entre les canaux (à droite)</a:t>
            </a:r>
            <a:endParaRPr i="1" sz="1200">
              <a:solidFill>
                <a:srgbClr val="7F7F7F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idx="1" type="body"/>
          </p:nvPr>
        </p:nvSpPr>
        <p:spPr>
          <a:xfrm>
            <a:off x="371800" y="241675"/>
            <a:ext cx="5502900" cy="15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Préparation des données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Normalisation des tailles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fr">
                <a:solidFill>
                  <a:schemeClr val="lt1"/>
                </a:solidFill>
                <a:highlight>
                  <a:schemeClr val="dk1"/>
                </a:highlight>
              </a:rPr>
              <a:t>Suppression  des CTA scans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fr">
                <a:solidFill>
                  <a:schemeClr val="lt1"/>
                </a:solidFill>
                <a:highlight>
                  <a:schemeClr val="dk1"/>
                </a:highlight>
              </a:rPr>
              <a:t>Annotations toujours présentes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fr">
                <a:solidFill>
                  <a:schemeClr val="lt1"/>
                </a:solidFill>
                <a:highlight>
                  <a:schemeClr val="dk1"/>
                </a:highlight>
              </a:rPr>
              <a:t>Conversions en niveaux de gris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1450" y="1761426"/>
            <a:ext cx="3761076" cy="247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3"/>
          <p:cNvSpPr txBox="1"/>
          <p:nvPr/>
        </p:nvSpPr>
        <p:spPr>
          <a:xfrm>
            <a:off x="2541288" y="4344050"/>
            <a:ext cx="40614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i="1" lang="fr" sz="1200">
                <a:solidFill>
                  <a:srgbClr val="7F7F7F"/>
                </a:solidFill>
              </a:rPr>
              <a:t>Images recadrées aléatoirement</a:t>
            </a:r>
            <a:endParaRPr i="1" sz="1200">
              <a:solidFill>
                <a:srgbClr val="7F7F7F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" name="Google Shape;125;p24"/>
          <p:cNvGraphicFramePr/>
          <p:nvPr/>
        </p:nvGraphicFramePr>
        <p:xfrm>
          <a:off x="2011625" y="1883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{D83C35C0-53C4-4E33-AA67-88F9D23D4CD9}</a:tableStyleId>
              </a:tblPr>
              <a:tblGrid>
                <a:gridCol w="1467525"/>
                <a:gridCol w="1931875"/>
                <a:gridCol w="1721350"/>
              </a:tblGrid>
              <a:tr h="963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700">
                          <a:solidFill>
                            <a:srgbClr val="202122"/>
                          </a:solidFill>
                        </a:rPr>
                        <a:t>Ensemble de test</a:t>
                      </a:r>
                      <a:endParaRPr b="1" sz="17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700">
                          <a:solidFill>
                            <a:srgbClr val="202122"/>
                          </a:solidFill>
                        </a:rPr>
                        <a:t>Ensemble de validation </a:t>
                      </a:r>
                      <a:endParaRPr b="1" sz="1700">
                        <a:solidFill>
                          <a:srgbClr val="202122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700">
                          <a:solidFill>
                            <a:srgbClr val="202122"/>
                          </a:solidFill>
                        </a:rPr>
                        <a:t>croisée à k plis</a:t>
                      </a:r>
                      <a:endParaRPr b="1" sz="17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7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Nombre de plis (k)</a:t>
                      </a:r>
                      <a:endParaRPr b="1" sz="17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/>
                </a:tc>
              </a:tr>
              <a:tr h="412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7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10%</a:t>
                      </a:r>
                      <a:endParaRPr sz="17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7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90%</a:t>
                      </a:r>
                      <a:endParaRPr sz="17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7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5</a:t>
                      </a:r>
                      <a:endParaRPr sz="17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/>
                </a:tc>
              </a:tr>
            </a:tbl>
          </a:graphicData>
        </a:graphic>
      </p:graphicFrame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371800" y="241675"/>
            <a:ext cx="37182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Division des données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Test + validation croisée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Images d’un même patient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371800" y="241675"/>
            <a:ext cx="4639200" cy="18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Réduction du surapprentissage 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Augmentation des données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Retournements horizontaux aléatoires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Recadrages aléatoires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Translations aléatoires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Régularisation L2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8250" y="1420424"/>
            <a:ext cx="4263601" cy="326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idx="1" type="body"/>
          </p:nvPr>
        </p:nvSpPr>
        <p:spPr>
          <a:xfrm>
            <a:off x="371800" y="241675"/>
            <a:ext cx="43131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Réduction du surapprentissage 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Couches dropout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Éviter les co-adaptations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611" y="1281675"/>
            <a:ext cx="6078776" cy="302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idx="1" type="body"/>
          </p:nvPr>
        </p:nvSpPr>
        <p:spPr>
          <a:xfrm>
            <a:off x="371800" y="241675"/>
            <a:ext cx="6023400" cy="14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Réduction du surapprentissage 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Modèles pré-entraînés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Détection des motifs avec des </a:t>
            </a: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réseaux</a:t>
            </a: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convolutionnels</a:t>
            </a: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Entraînement</a:t>
            </a: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 sur une grande base des données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Réutilisation</a:t>
            </a: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 des </a:t>
            </a: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premières</a:t>
            </a: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 couches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144" name="Google Shape;1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125" y="1875150"/>
            <a:ext cx="714375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idx="1" type="body"/>
          </p:nvPr>
        </p:nvSpPr>
        <p:spPr>
          <a:xfrm>
            <a:off x="371800" y="241675"/>
            <a:ext cx="3978600" cy="12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Architectures des </a:t>
            </a: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réseaux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Beaucoup de possibilités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Pré-entraînement sur imagenet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Adaptation des premières couches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150" name="Google Shape;1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600" y="1786725"/>
            <a:ext cx="4982800" cy="29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2949" y="1474825"/>
            <a:ext cx="4318125" cy="316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9"/>
          <p:cNvSpPr txBox="1"/>
          <p:nvPr>
            <p:ph idx="1" type="body"/>
          </p:nvPr>
        </p:nvSpPr>
        <p:spPr>
          <a:xfrm>
            <a:off x="371800" y="241675"/>
            <a:ext cx="4796400" cy="11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VGG16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Noyaux de convolution de taille 3, pas de 1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Max pooling </a:t>
            </a: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fenêtre</a:t>
            </a: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 de taille 2, pas de 2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1" name="Google Shape;161;p30"/>
          <p:cNvGraphicFramePr/>
          <p:nvPr/>
        </p:nvGraphicFramePr>
        <p:xfrm>
          <a:off x="1603375" y="81797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{68A8F8AB-D378-4DFE-A329-53D3174C34ED}</a:tableStyleId>
              </a:tblPr>
              <a:tblGrid>
                <a:gridCol w="1475100"/>
                <a:gridCol w="1713875"/>
                <a:gridCol w="1385575"/>
                <a:gridCol w="136270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202122"/>
                          </a:solidFill>
                        </a:rPr>
                        <a:t>Taille de batch</a:t>
                      </a:r>
                      <a:endParaRPr b="1" sz="1100">
                        <a:solidFill>
                          <a:srgbClr val="202122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202122"/>
                          </a:solidFill>
                        </a:rPr>
                        <a:t>Taux </a:t>
                      </a:r>
                      <a:endParaRPr b="1" sz="1100">
                        <a:solidFill>
                          <a:srgbClr val="202122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202122"/>
                          </a:solidFill>
                        </a:rPr>
                        <a:t>d’apprentissage</a:t>
                      </a:r>
                      <a:endParaRPr b="1" sz="1100">
                        <a:solidFill>
                          <a:srgbClr val="202122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202122"/>
                          </a:solidFill>
                        </a:rPr>
                        <a:t>Nombre </a:t>
                      </a:r>
                      <a:endParaRPr b="1" sz="1100">
                        <a:solidFill>
                          <a:srgbClr val="202122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202122"/>
                          </a:solidFill>
                        </a:rPr>
                        <a:t>d´époques</a:t>
                      </a:r>
                      <a:endParaRPr b="1" sz="1100">
                        <a:solidFill>
                          <a:srgbClr val="202122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202122"/>
                          </a:solidFill>
                        </a:rPr>
                        <a:t>Optimiseur</a:t>
                      </a:r>
                      <a:endParaRPr b="1" sz="1100">
                        <a:solidFill>
                          <a:srgbClr val="202122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202122"/>
                          </a:solidFill>
                        </a:rPr>
                        <a:t>16</a:t>
                      </a:r>
                      <a:endParaRPr sz="1100">
                        <a:solidFill>
                          <a:srgbClr val="202122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202122"/>
                          </a:solidFill>
                        </a:rPr>
                        <a:t>0,00001</a:t>
                      </a:r>
                      <a:endParaRPr sz="1100">
                        <a:solidFill>
                          <a:srgbClr val="202122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202122"/>
                          </a:solidFill>
                        </a:rPr>
                        <a:t>5</a:t>
                      </a:r>
                      <a:endParaRPr sz="1100">
                        <a:solidFill>
                          <a:srgbClr val="202122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202122"/>
                          </a:solidFill>
                        </a:rPr>
                        <a:t>RMSprop</a:t>
                      </a:r>
                      <a:endParaRPr sz="1100">
                        <a:solidFill>
                          <a:srgbClr val="202122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202122"/>
                          </a:solidFill>
                        </a:rPr>
                        <a:t>Coefficient de Régularisation L2</a:t>
                      </a:r>
                      <a:endParaRPr b="1" sz="1100">
                        <a:solidFill>
                          <a:srgbClr val="202122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202122"/>
                          </a:solidFill>
                        </a:rPr>
                        <a:t>Nombre d’images (évaluation multicrop)</a:t>
                      </a:r>
                      <a:endParaRPr b="1" sz="1100">
                        <a:solidFill>
                          <a:srgbClr val="202122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202122"/>
                          </a:solidFill>
                        </a:rPr>
                        <a:t>Largeurs des couches du classifieur</a:t>
                      </a:r>
                      <a:endParaRPr b="1" sz="1100">
                        <a:solidFill>
                          <a:srgbClr val="202122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202122"/>
                          </a:solidFill>
                        </a:rPr>
                        <a:t>Nombre de couches non bloquées</a:t>
                      </a:r>
                      <a:endParaRPr b="1" sz="1100">
                        <a:solidFill>
                          <a:srgbClr val="202122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202122"/>
                          </a:solidFill>
                        </a:rPr>
                        <a:t>0,01</a:t>
                      </a:r>
                      <a:endParaRPr sz="1100">
                        <a:solidFill>
                          <a:srgbClr val="202122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202122"/>
                          </a:solidFill>
                        </a:rPr>
                        <a:t>3</a:t>
                      </a:r>
                      <a:endParaRPr sz="1100">
                        <a:solidFill>
                          <a:srgbClr val="202122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202122"/>
                          </a:solidFill>
                        </a:rPr>
                        <a:t>128</a:t>
                      </a:r>
                      <a:endParaRPr sz="1100">
                        <a:solidFill>
                          <a:srgbClr val="202122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202122"/>
                          </a:solidFill>
                        </a:rPr>
                        <a:t>4</a:t>
                      </a:r>
                      <a:endParaRPr sz="1100">
                        <a:solidFill>
                          <a:srgbClr val="202122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2" name="Google Shape;162;p30"/>
          <p:cNvSpPr txBox="1"/>
          <p:nvPr>
            <p:ph idx="1" type="body"/>
          </p:nvPr>
        </p:nvSpPr>
        <p:spPr>
          <a:xfrm>
            <a:off x="371800" y="241675"/>
            <a:ext cx="1574100" cy="5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VGG16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graphicFrame>
        <p:nvGraphicFramePr>
          <p:cNvPr id="163" name="Google Shape;163;p30"/>
          <p:cNvGraphicFramePr/>
          <p:nvPr/>
        </p:nvGraphicFramePr>
        <p:xfrm>
          <a:off x="2561275" y="316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{D83C35C0-53C4-4E33-AA67-88F9D23D4CD9}</a:tableStyleId>
              </a:tblPr>
              <a:tblGrid>
                <a:gridCol w="833750"/>
                <a:gridCol w="445775"/>
                <a:gridCol w="756275"/>
                <a:gridCol w="593100"/>
                <a:gridCol w="139255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54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TN</a:t>
                      </a:r>
                      <a:endParaRPr b="1" sz="11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54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FP</a:t>
                      </a:r>
                      <a:endParaRPr b="1" sz="11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54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FN</a:t>
                      </a:r>
                      <a:endParaRPr b="1" sz="11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54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TP</a:t>
                      </a:r>
                      <a:endParaRPr b="1" sz="11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54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Perte</a:t>
                      </a:r>
                      <a:endParaRPr b="1" sz="11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82%</a:t>
                      </a:r>
                      <a:endParaRPr sz="11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18%</a:t>
                      </a:r>
                      <a:endParaRPr sz="11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23%</a:t>
                      </a:r>
                      <a:endParaRPr sz="11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77%</a:t>
                      </a:r>
                      <a:endParaRPr sz="11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0,45</a:t>
                      </a:r>
                      <a:endParaRPr sz="11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202122"/>
                          </a:solidFill>
                        </a:rPr>
                        <a:t>Exactitude</a:t>
                      </a:r>
                      <a:endParaRPr b="1" sz="11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MCC</a:t>
                      </a:r>
                      <a:endParaRPr b="1" sz="11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Précision</a:t>
                      </a:r>
                      <a:endParaRPr b="1" sz="11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Rappel</a:t>
                      </a:r>
                      <a:endParaRPr b="1" sz="11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202122"/>
                          </a:solidFill>
                        </a:rPr>
                        <a:t>Différence de perte</a:t>
                      </a:r>
                      <a:endParaRPr b="1" sz="11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80%</a:t>
                      </a:r>
                      <a:endParaRPr sz="11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0,59</a:t>
                      </a:r>
                      <a:endParaRPr sz="11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77%</a:t>
                      </a:r>
                      <a:endParaRPr sz="11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77%</a:t>
                      </a:r>
                      <a:endParaRPr sz="11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0,09</a:t>
                      </a:r>
                      <a:endParaRPr sz="11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/>
                </a:tc>
              </a:tr>
            </a:tbl>
          </a:graphicData>
        </a:graphic>
      </p:graphicFrame>
      <p:sp>
        <p:nvSpPr>
          <p:cNvPr id="164" name="Google Shape;164;p30"/>
          <p:cNvSpPr txBox="1"/>
          <p:nvPr/>
        </p:nvSpPr>
        <p:spPr>
          <a:xfrm>
            <a:off x="3078475" y="2571750"/>
            <a:ext cx="28308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i="1" lang="fr" sz="900">
                <a:solidFill>
                  <a:srgbClr val="7F7F7F"/>
                </a:solidFill>
              </a:rPr>
              <a:t>Hyperparamètres choisis pour l'architecture VGG16</a:t>
            </a:r>
            <a:endParaRPr i="1" sz="900">
              <a:solidFill>
                <a:srgbClr val="7F7F7F"/>
              </a:solidFill>
            </a:endParaRPr>
          </a:p>
        </p:txBody>
      </p:sp>
      <p:sp>
        <p:nvSpPr>
          <p:cNvPr id="165" name="Google Shape;165;p30"/>
          <p:cNvSpPr txBox="1"/>
          <p:nvPr/>
        </p:nvSpPr>
        <p:spPr>
          <a:xfrm>
            <a:off x="3427650" y="4477900"/>
            <a:ext cx="22887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i="1" lang="fr" sz="900">
                <a:solidFill>
                  <a:srgbClr val="7F7F7F"/>
                </a:solidFill>
              </a:rPr>
              <a:t>Performances de l'architecture VGG16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725" y="1351025"/>
            <a:ext cx="3527555" cy="328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1"/>
          <p:cNvSpPr txBox="1"/>
          <p:nvPr>
            <p:ph idx="1" type="body"/>
          </p:nvPr>
        </p:nvSpPr>
        <p:spPr>
          <a:xfrm>
            <a:off x="371800" y="241675"/>
            <a:ext cx="5316900" cy="14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ResNet-50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Saturation de la performance avec profondeur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Difficulté à apprendre fonctions d’identité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Connexions de raccourcis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Similaire à VGG16 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172" name="Google Shape;17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3200" y="1991025"/>
            <a:ext cx="2772574" cy="155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285075" y="254075"/>
            <a:ext cx="8452800" cy="11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Obstacle: disponibilités des données 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Solution: article  </a:t>
            </a: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«</a:t>
            </a: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COVID-CT-Dataset: A CT Scan Dataset about COVID-19</a:t>
            </a:r>
            <a:r>
              <a:rPr lang="fr">
                <a:solidFill>
                  <a:srgbClr val="FFFFFF"/>
                </a:solidFill>
                <a:highlight>
                  <a:schemeClr val="dk1"/>
                </a:highlight>
              </a:rPr>
              <a:t>»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Comment la base de données a-t-elle été créée ?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650" y="1676900"/>
            <a:ext cx="5400675" cy="27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7" name="Google Shape;177;p32"/>
          <p:cNvGraphicFramePr/>
          <p:nvPr/>
        </p:nvGraphicFramePr>
        <p:xfrm>
          <a:off x="1603375" y="81797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{68A8F8AB-D378-4DFE-A329-53D3174C34ED}</a:tableStyleId>
              </a:tblPr>
              <a:tblGrid>
                <a:gridCol w="1475100"/>
                <a:gridCol w="1713875"/>
                <a:gridCol w="1385575"/>
                <a:gridCol w="136270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202122"/>
                          </a:solidFill>
                        </a:rPr>
                        <a:t>Taille de batch</a:t>
                      </a:r>
                      <a:endParaRPr b="1" sz="1100">
                        <a:solidFill>
                          <a:srgbClr val="202122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202122"/>
                          </a:solidFill>
                        </a:rPr>
                        <a:t>Taux </a:t>
                      </a:r>
                      <a:endParaRPr b="1" sz="1100">
                        <a:solidFill>
                          <a:srgbClr val="202122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202122"/>
                          </a:solidFill>
                        </a:rPr>
                        <a:t>d’apprentissage</a:t>
                      </a:r>
                      <a:endParaRPr b="1" sz="1100">
                        <a:solidFill>
                          <a:srgbClr val="202122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202122"/>
                          </a:solidFill>
                        </a:rPr>
                        <a:t>Nombre </a:t>
                      </a:r>
                      <a:endParaRPr b="1" sz="1100">
                        <a:solidFill>
                          <a:srgbClr val="202122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202122"/>
                          </a:solidFill>
                        </a:rPr>
                        <a:t>d´époques</a:t>
                      </a:r>
                      <a:endParaRPr b="1" sz="1100">
                        <a:solidFill>
                          <a:srgbClr val="202122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202122"/>
                          </a:solidFill>
                        </a:rPr>
                        <a:t>Optimiseur</a:t>
                      </a:r>
                      <a:endParaRPr b="1" sz="1100">
                        <a:solidFill>
                          <a:srgbClr val="202122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202122"/>
                          </a:solidFill>
                        </a:rPr>
                        <a:t>16</a:t>
                      </a:r>
                      <a:endParaRPr sz="1100">
                        <a:solidFill>
                          <a:srgbClr val="202122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202122"/>
                          </a:solidFill>
                        </a:rPr>
                        <a:t>0,00001</a:t>
                      </a:r>
                      <a:endParaRPr sz="1100">
                        <a:solidFill>
                          <a:srgbClr val="202122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202122"/>
                          </a:solidFill>
                        </a:rPr>
                        <a:t>12</a:t>
                      </a:r>
                      <a:endParaRPr sz="1100">
                        <a:solidFill>
                          <a:srgbClr val="202122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202122"/>
                          </a:solidFill>
                        </a:rPr>
                        <a:t>RMSprop</a:t>
                      </a:r>
                      <a:endParaRPr sz="1100">
                        <a:solidFill>
                          <a:srgbClr val="202122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202122"/>
                          </a:solidFill>
                        </a:rPr>
                        <a:t>Coefficient de Régularisation L2</a:t>
                      </a:r>
                      <a:endParaRPr b="1" sz="1100">
                        <a:solidFill>
                          <a:srgbClr val="202122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202122"/>
                          </a:solidFill>
                        </a:rPr>
                        <a:t>Nombre d’images (évaluation multicrop)</a:t>
                      </a:r>
                      <a:endParaRPr b="1" sz="1100">
                        <a:solidFill>
                          <a:srgbClr val="202122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202122"/>
                          </a:solidFill>
                        </a:rPr>
                        <a:t>Largeurs des couches du classifieur</a:t>
                      </a:r>
                      <a:endParaRPr b="1" sz="1100">
                        <a:solidFill>
                          <a:srgbClr val="202122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202122"/>
                          </a:solidFill>
                        </a:rPr>
                        <a:t>Nombre de couches non bloquées</a:t>
                      </a:r>
                      <a:endParaRPr b="1" sz="1100">
                        <a:solidFill>
                          <a:srgbClr val="202122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202122"/>
                          </a:solidFill>
                        </a:rPr>
                        <a:t>0,01</a:t>
                      </a:r>
                      <a:endParaRPr sz="1100">
                        <a:solidFill>
                          <a:srgbClr val="202122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202122"/>
                          </a:solidFill>
                        </a:rPr>
                        <a:t>3</a:t>
                      </a:r>
                      <a:endParaRPr sz="1100">
                        <a:solidFill>
                          <a:srgbClr val="202122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202122"/>
                          </a:solidFill>
                        </a:rPr>
                        <a:t>256</a:t>
                      </a:r>
                      <a:endParaRPr sz="1100">
                        <a:solidFill>
                          <a:srgbClr val="202122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202122"/>
                          </a:solidFill>
                        </a:rPr>
                        <a:t>4</a:t>
                      </a:r>
                      <a:endParaRPr sz="1100">
                        <a:solidFill>
                          <a:srgbClr val="202122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8" name="Google Shape;178;p32"/>
          <p:cNvSpPr txBox="1"/>
          <p:nvPr>
            <p:ph idx="1" type="body"/>
          </p:nvPr>
        </p:nvSpPr>
        <p:spPr>
          <a:xfrm>
            <a:off x="371800" y="241675"/>
            <a:ext cx="1884000" cy="5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ResNet-50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graphicFrame>
        <p:nvGraphicFramePr>
          <p:cNvPr id="179" name="Google Shape;179;p32"/>
          <p:cNvGraphicFramePr/>
          <p:nvPr/>
        </p:nvGraphicFramePr>
        <p:xfrm>
          <a:off x="2561275" y="316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{D83C35C0-53C4-4E33-AA67-88F9D23D4CD9}</a:tableStyleId>
              </a:tblPr>
              <a:tblGrid>
                <a:gridCol w="833750"/>
                <a:gridCol w="445775"/>
                <a:gridCol w="756275"/>
                <a:gridCol w="593100"/>
                <a:gridCol w="139255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54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TN</a:t>
                      </a:r>
                      <a:endParaRPr b="1" sz="11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54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FP</a:t>
                      </a:r>
                      <a:endParaRPr b="1" sz="11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54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FN</a:t>
                      </a:r>
                      <a:endParaRPr b="1" sz="11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54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TP</a:t>
                      </a:r>
                      <a:endParaRPr b="1" sz="11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54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Perte</a:t>
                      </a:r>
                      <a:endParaRPr b="1" sz="11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83%</a:t>
                      </a:r>
                      <a:endParaRPr sz="11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17%</a:t>
                      </a:r>
                      <a:endParaRPr sz="11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25%</a:t>
                      </a:r>
                      <a:endParaRPr sz="11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75%</a:t>
                      </a:r>
                      <a:endParaRPr sz="11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0,50</a:t>
                      </a:r>
                      <a:endParaRPr sz="11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202122"/>
                          </a:solidFill>
                        </a:rPr>
                        <a:t>Exactitude</a:t>
                      </a:r>
                      <a:endParaRPr b="1" sz="11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MCC</a:t>
                      </a:r>
                      <a:endParaRPr b="1" sz="11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Précision</a:t>
                      </a:r>
                      <a:endParaRPr b="1" sz="11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Rappel</a:t>
                      </a:r>
                      <a:endParaRPr b="1" sz="11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202122"/>
                          </a:solidFill>
                        </a:rPr>
                        <a:t>Différence de perte</a:t>
                      </a:r>
                      <a:endParaRPr b="1" sz="11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79%</a:t>
                      </a:r>
                      <a:endParaRPr sz="11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0,58</a:t>
                      </a:r>
                      <a:endParaRPr sz="11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79%</a:t>
                      </a:r>
                      <a:endParaRPr sz="11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75%</a:t>
                      </a:r>
                      <a:endParaRPr sz="11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0,06</a:t>
                      </a:r>
                      <a:endParaRPr sz="11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0" name="Google Shape;180;p32"/>
          <p:cNvSpPr txBox="1"/>
          <p:nvPr/>
        </p:nvSpPr>
        <p:spPr>
          <a:xfrm>
            <a:off x="3078475" y="2571750"/>
            <a:ext cx="29697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i="1" lang="fr" sz="900">
                <a:solidFill>
                  <a:srgbClr val="7F7F7F"/>
                </a:solidFill>
              </a:rPr>
              <a:t>Hyperparamètres choisis pour l'architecture ResNet-50</a:t>
            </a:r>
            <a:endParaRPr i="1" sz="900">
              <a:solidFill>
                <a:srgbClr val="7F7F7F"/>
              </a:solidFill>
            </a:endParaRPr>
          </a:p>
        </p:txBody>
      </p:sp>
      <p:sp>
        <p:nvSpPr>
          <p:cNvPr id="181" name="Google Shape;181;p32"/>
          <p:cNvSpPr txBox="1"/>
          <p:nvPr/>
        </p:nvSpPr>
        <p:spPr>
          <a:xfrm>
            <a:off x="3427650" y="4477900"/>
            <a:ext cx="24843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i="1" lang="fr" sz="900">
                <a:solidFill>
                  <a:srgbClr val="7F7F7F"/>
                </a:solidFill>
              </a:rPr>
              <a:t>Performances de l'architecture ResNet-50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750" y="3311513"/>
            <a:ext cx="8245425" cy="11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9573" y="1604375"/>
            <a:ext cx="4124453" cy="141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3"/>
          <p:cNvSpPr txBox="1"/>
          <p:nvPr>
            <p:ph idx="1" type="body"/>
          </p:nvPr>
        </p:nvSpPr>
        <p:spPr>
          <a:xfrm>
            <a:off x="371800" y="241675"/>
            <a:ext cx="4660200" cy="12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DenseNet-169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Utilisation des connexions  de raccourcis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Différences</a:t>
            </a: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 par rapport à ResNet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3" name="Google Shape;193;p34"/>
          <p:cNvGraphicFramePr/>
          <p:nvPr/>
        </p:nvGraphicFramePr>
        <p:xfrm>
          <a:off x="1603375" y="81797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{68A8F8AB-D378-4DFE-A329-53D3174C34ED}</a:tableStyleId>
              </a:tblPr>
              <a:tblGrid>
                <a:gridCol w="1475100"/>
                <a:gridCol w="1713875"/>
                <a:gridCol w="1385575"/>
                <a:gridCol w="136270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202122"/>
                          </a:solidFill>
                        </a:rPr>
                        <a:t>Taille de batch</a:t>
                      </a:r>
                      <a:endParaRPr b="1" sz="1100">
                        <a:solidFill>
                          <a:srgbClr val="202122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202122"/>
                          </a:solidFill>
                        </a:rPr>
                        <a:t>Taux </a:t>
                      </a:r>
                      <a:endParaRPr b="1" sz="1100">
                        <a:solidFill>
                          <a:srgbClr val="202122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202122"/>
                          </a:solidFill>
                        </a:rPr>
                        <a:t>d’apprentissage</a:t>
                      </a:r>
                      <a:endParaRPr b="1" sz="1100">
                        <a:solidFill>
                          <a:srgbClr val="202122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202122"/>
                          </a:solidFill>
                        </a:rPr>
                        <a:t>Nombre </a:t>
                      </a:r>
                      <a:endParaRPr b="1" sz="1100">
                        <a:solidFill>
                          <a:srgbClr val="202122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202122"/>
                          </a:solidFill>
                        </a:rPr>
                        <a:t>d´époques</a:t>
                      </a:r>
                      <a:endParaRPr b="1" sz="1100">
                        <a:solidFill>
                          <a:srgbClr val="202122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202122"/>
                          </a:solidFill>
                        </a:rPr>
                        <a:t>Optimiseur</a:t>
                      </a:r>
                      <a:endParaRPr b="1" sz="1100">
                        <a:solidFill>
                          <a:srgbClr val="202122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202122"/>
                          </a:solidFill>
                        </a:rPr>
                        <a:t>16</a:t>
                      </a:r>
                      <a:endParaRPr sz="1100">
                        <a:solidFill>
                          <a:srgbClr val="202122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202122"/>
                          </a:solidFill>
                        </a:rPr>
                        <a:t>0,0001</a:t>
                      </a:r>
                      <a:endParaRPr sz="1100">
                        <a:solidFill>
                          <a:srgbClr val="202122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202122"/>
                          </a:solidFill>
                        </a:rPr>
                        <a:t>10</a:t>
                      </a:r>
                      <a:endParaRPr sz="1100">
                        <a:solidFill>
                          <a:srgbClr val="202122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202122"/>
                          </a:solidFill>
                        </a:rPr>
                        <a:t>RMSprop</a:t>
                      </a:r>
                      <a:endParaRPr sz="1100">
                        <a:solidFill>
                          <a:srgbClr val="202122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202122"/>
                          </a:solidFill>
                        </a:rPr>
                        <a:t>Coefficient de Régularisation L2</a:t>
                      </a:r>
                      <a:endParaRPr b="1" sz="1100">
                        <a:solidFill>
                          <a:srgbClr val="202122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202122"/>
                          </a:solidFill>
                        </a:rPr>
                        <a:t>Nombre d’images (évaluation multicrop)</a:t>
                      </a:r>
                      <a:endParaRPr b="1" sz="1100">
                        <a:solidFill>
                          <a:srgbClr val="202122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202122"/>
                          </a:solidFill>
                        </a:rPr>
                        <a:t>Largeurs des couches du classifieur</a:t>
                      </a:r>
                      <a:endParaRPr b="1" sz="1100">
                        <a:solidFill>
                          <a:srgbClr val="202122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202122"/>
                          </a:solidFill>
                        </a:rPr>
                        <a:t>Nombre de couches non bloquées</a:t>
                      </a:r>
                      <a:endParaRPr b="1" sz="1100">
                        <a:solidFill>
                          <a:srgbClr val="202122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202122"/>
                          </a:solidFill>
                        </a:rPr>
                        <a:t>0,001</a:t>
                      </a:r>
                      <a:endParaRPr sz="1100">
                        <a:solidFill>
                          <a:srgbClr val="202122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202122"/>
                          </a:solidFill>
                        </a:rPr>
                        <a:t>3</a:t>
                      </a:r>
                      <a:endParaRPr sz="1100">
                        <a:solidFill>
                          <a:srgbClr val="202122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202122"/>
                          </a:solidFill>
                        </a:rPr>
                        <a:t>128</a:t>
                      </a:r>
                      <a:endParaRPr sz="1100">
                        <a:solidFill>
                          <a:srgbClr val="202122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202122"/>
                          </a:solidFill>
                        </a:rPr>
                        <a:t>4</a:t>
                      </a:r>
                      <a:endParaRPr sz="1100">
                        <a:solidFill>
                          <a:srgbClr val="202122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4" name="Google Shape;194;p34"/>
          <p:cNvSpPr txBox="1"/>
          <p:nvPr>
            <p:ph idx="1" type="body"/>
          </p:nvPr>
        </p:nvSpPr>
        <p:spPr>
          <a:xfrm>
            <a:off x="371800" y="241675"/>
            <a:ext cx="2189400" cy="5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DenseNet-169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graphicFrame>
        <p:nvGraphicFramePr>
          <p:cNvPr id="195" name="Google Shape;195;p34"/>
          <p:cNvGraphicFramePr/>
          <p:nvPr/>
        </p:nvGraphicFramePr>
        <p:xfrm>
          <a:off x="2561275" y="316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{D83C35C0-53C4-4E33-AA67-88F9D23D4CD9}</a:tableStyleId>
              </a:tblPr>
              <a:tblGrid>
                <a:gridCol w="833750"/>
                <a:gridCol w="445775"/>
                <a:gridCol w="756275"/>
                <a:gridCol w="593100"/>
                <a:gridCol w="139255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54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TN</a:t>
                      </a:r>
                      <a:endParaRPr b="1" sz="11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54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FP</a:t>
                      </a:r>
                      <a:endParaRPr b="1" sz="11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54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FN</a:t>
                      </a:r>
                      <a:endParaRPr b="1" sz="11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54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TP</a:t>
                      </a:r>
                      <a:endParaRPr b="1" sz="11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54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Perte</a:t>
                      </a:r>
                      <a:endParaRPr b="1" sz="11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87%</a:t>
                      </a:r>
                      <a:endParaRPr sz="11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13%</a:t>
                      </a:r>
                      <a:endParaRPr sz="11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18%</a:t>
                      </a:r>
                      <a:endParaRPr sz="11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82%</a:t>
                      </a:r>
                      <a:endParaRPr sz="11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0,36</a:t>
                      </a:r>
                      <a:endParaRPr sz="11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202122"/>
                          </a:solidFill>
                        </a:rPr>
                        <a:t>Exactitude</a:t>
                      </a:r>
                      <a:endParaRPr b="1" sz="11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MCC</a:t>
                      </a:r>
                      <a:endParaRPr b="1" sz="11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Précision</a:t>
                      </a:r>
                      <a:endParaRPr b="1" sz="11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Rappel</a:t>
                      </a:r>
                      <a:endParaRPr b="1" sz="11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202122"/>
                          </a:solidFill>
                        </a:rPr>
                        <a:t>Différence de perte</a:t>
                      </a:r>
                      <a:endParaRPr b="1" sz="11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84%</a:t>
                      </a:r>
                      <a:endParaRPr sz="11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0,68</a:t>
                      </a:r>
                      <a:endParaRPr sz="11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83%</a:t>
                      </a:r>
                      <a:endParaRPr sz="11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82%</a:t>
                      </a:r>
                      <a:endParaRPr sz="11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0,16</a:t>
                      </a:r>
                      <a:endParaRPr sz="11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6" name="Google Shape;196;p34"/>
          <p:cNvSpPr txBox="1"/>
          <p:nvPr/>
        </p:nvSpPr>
        <p:spPr>
          <a:xfrm>
            <a:off x="3078475" y="2571750"/>
            <a:ext cx="32178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i="1" lang="fr" sz="900">
                <a:solidFill>
                  <a:srgbClr val="7F7F7F"/>
                </a:solidFill>
              </a:rPr>
              <a:t>Hyperparamètres choisis pour l'architecture DenseNet-169</a:t>
            </a:r>
            <a:endParaRPr i="1" sz="900">
              <a:solidFill>
                <a:srgbClr val="7F7F7F"/>
              </a:solidFill>
            </a:endParaRPr>
          </a:p>
        </p:txBody>
      </p:sp>
      <p:sp>
        <p:nvSpPr>
          <p:cNvPr id="197" name="Google Shape;197;p34"/>
          <p:cNvSpPr txBox="1"/>
          <p:nvPr/>
        </p:nvSpPr>
        <p:spPr>
          <a:xfrm>
            <a:off x="3427650" y="4477900"/>
            <a:ext cx="25710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i="1" lang="fr" sz="900">
                <a:solidFill>
                  <a:srgbClr val="7F7F7F"/>
                </a:solidFill>
              </a:rPr>
              <a:t>Performances de l'architecture DenseNet-169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/>
          <p:nvPr>
            <p:ph idx="1" type="body"/>
          </p:nvPr>
        </p:nvSpPr>
        <p:spPr>
          <a:xfrm>
            <a:off x="371800" y="241675"/>
            <a:ext cx="2189400" cy="5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Conclusion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graphicFrame>
        <p:nvGraphicFramePr>
          <p:cNvPr id="203" name="Google Shape;203;p35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{A33DA162-0DD7-4CA6-9EE0-89654C6E8832}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Architecture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Exactitude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TP/FN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TN/FP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DenseNet-169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84%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82% / 18%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87% / 13%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ResNet-50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79%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75% / 25%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83% / 17%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VGG16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80%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77% / 23%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82% /18%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84225" y="241675"/>
            <a:ext cx="5143500" cy="13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Qu’est-ce qu’un CT scan?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Ensemble de ~ 60 images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Niveaux de gris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Tranches à </a:t>
            </a: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différentes</a:t>
            </a: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hauteurs</a:t>
            </a: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6388" y="1734515"/>
            <a:ext cx="6151224" cy="318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423250" y="321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L’ensemble des </a:t>
            </a: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données              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graphicFrame>
        <p:nvGraphicFramePr>
          <p:cNvPr id="73" name="Google Shape;73;p16"/>
          <p:cNvGraphicFramePr/>
          <p:nvPr/>
        </p:nvGraphicFramePr>
        <p:xfrm>
          <a:off x="2158850" y="1370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{D83C35C0-53C4-4E33-AA67-88F9D23D4CD9}</a:tableStyleId>
              </a:tblPr>
              <a:tblGrid>
                <a:gridCol w="1341475"/>
                <a:gridCol w="1972525"/>
                <a:gridCol w="2181600"/>
              </a:tblGrid>
              <a:tr h="61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7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Nombre d'images</a:t>
                      </a:r>
                      <a:endParaRPr b="1" sz="17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7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Nombre de patients</a:t>
                      </a:r>
                      <a:endParaRPr b="1" sz="17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/>
                </a:tc>
              </a:tr>
              <a:tr h="61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7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COVID</a:t>
                      </a:r>
                      <a:endParaRPr b="1" sz="17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7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349</a:t>
                      </a:r>
                      <a:endParaRPr sz="17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7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213</a:t>
                      </a:r>
                      <a:endParaRPr sz="17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/>
                </a:tc>
              </a:tr>
              <a:tr h="61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7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Non COVID</a:t>
                      </a:r>
                      <a:endParaRPr b="1" sz="17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7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397</a:t>
                      </a:r>
                      <a:endParaRPr sz="17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7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171</a:t>
                      </a:r>
                      <a:endParaRPr sz="17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/>
                </a:tc>
              </a:tr>
            </a:tbl>
          </a:graphicData>
        </a:graphic>
      </p:graphicFrame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824600" y="3552350"/>
            <a:ext cx="5143500" cy="11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Pas </a:t>
            </a: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équilibré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Données</a:t>
            </a: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 manquantes 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Tranches  à </a:t>
            </a: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hauteurs</a:t>
            </a: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différentes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279275" y="310875"/>
            <a:ext cx="59055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Tailles differentes, rapports hauteur/largeur proches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7375" y="1057700"/>
            <a:ext cx="5009225" cy="345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5" name="Google Shape;85;p18"/>
          <p:cNvGraphicFramePr/>
          <p:nvPr/>
        </p:nvGraphicFramePr>
        <p:xfrm>
          <a:off x="574638" y="2148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{D83C35C0-53C4-4E33-AA67-88F9D23D4CD9}</a:tableStyleId>
              </a:tblPr>
              <a:tblGrid>
                <a:gridCol w="1088025"/>
                <a:gridCol w="1434250"/>
                <a:gridCol w="540900"/>
                <a:gridCol w="665700"/>
              </a:tblGrid>
              <a:tr h="408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3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Niveaux de gris</a:t>
                      </a:r>
                      <a:endParaRPr b="1" sz="13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RGB</a:t>
                      </a:r>
                      <a:endParaRPr b="1" sz="13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RGBA</a:t>
                      </a:r>
                      <a:endParaRPr b="1" sz="13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</a:tr>
              <a:tr h="408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COVID</a:t>
                      </a:r>
                      <a:endParaRPr b="1" sz="13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21</a:t>
                      </a:r>
                      <a:endParaRPr sz="13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154</a:t>
                      </a:r>
                      <a:endParaRPr sz="13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174</a:t>
                      </a:r>
                      <a:endParaRPr sz="13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</a:tr>
              <a:tr h="408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Non COVID</a:t>
                      </a:r>
                      <a:endParaRPr b="1" sz="13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23</a:t>
                      </a:r>
                      <a:endParaRPr sz="13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374</a:t>
                      </a:r>
                      <a:endParaRPr sz="13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0</a:t>
                      </a:r>
                      <a:endParaRPr sz="13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</a:tr>
              <a:tr h="408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Total</a:t>
                      </a:r>
                      <a:endParaRPr b="1" sz="13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44</a:t>
                      </a:r>
                      <a:endParaRPr sz="13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528</a:t>
                      </a:r>
                      <a:endParaRPr sz="13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174</a:t>
                      </a:r>
                      <a:endParaRPr sz="13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graphicFrame>
        <p:nvGraphicFramePr>
          <p:cNvPr id="86" name="Google Shape;86;p18"/>
          <p:cNvGraphicFramePr/>
          <p:nvPr/>
        </p:nvGraphicFramePr>
        <p:xfrm>
          <a:off x="4695925" y="211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{D83C35C0-53C4-4E33-AA67-88F9D23D4CD9}</a:tableStyleId>
              </a:tblPr>
              <a:tblGrid>
                <a:gridCol w="1093250"/>
                <a:gridCol w="1749525"/>
                <a:gridCol w="1257350"/>
              </a:tblGrid>
              <a:tr h="427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3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 Vrai niveaux de gris</a:t>
                      </a:r>
                      <a:endParaRPr b="1" sz="13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Vraie couleur</a:t>
                      </a:r>
                      <a:endParaRPr b="1" sz="13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</a:tr>
              <a:tr h="427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COVID</a:t>
                      </a:r>
                      <a:endParaRPr b="1" sz="13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248</a:t>
                      </a:r>
                      <a:endParaRPr sz="13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101</a:t>
                      </a:r>
                      <a:endParaRPr sz="13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</a:tr>
              <a:tr h="427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Non COVID</a:t>
                      </a:r>
                      <a:endParaRPr b="1" sz="13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350</a:t>
                      </a:r>
                      <a:endParaRPr sz="13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47</a:t>
                      </a:r>
                      <a:endParaRPr sz="13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</a:tr>
              <a:tr h="427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Total</a:t>
                      </a:r>
                      <a:endParaRPr b="1" sz="13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598</a:t>
                      </a:r>
                      <a:endParaRPr sz="13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148</a:t>
                      </a:r>
                      <a:endParaRPr sz="13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279275" y="310875"/>
            <a:ext cx="4740300" cy="11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Modes </a:t>
            </a: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différents</a:t>
            </a: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Aucune information dans le canal alpha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Détermination</a:t>
            </a: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 des vrais images couleur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2850" y="1299625"/>
            <a:ext cx="4970175" cy="33032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384225" y="241675"/>
            <a:ext cx="3111000" cy="7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Pollution des données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Bords blancs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650" y="1200375"/>
            <a:ext cx="7432701" cy="28455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384225" y="241675"/>
            <a:ext cx="3111000" cy="7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Pollution des données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Présence de CTA scans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100" name="Google Shape;100;p20"/>
          <p:cNvSpPr txBox="1"/>
          <p:nvPr/>
        </p:nvSpPr>
        <p:spPr>
          <a:xfrm>
            <a:off x="2541300" y="4130875"/>
            <a:ext cx="40614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i="1" lang="fr" sz="1200">
                <a:solidFill>
                  <a:srgbClr val="7F7F7F"/>
                </a:solidFill>
              </a:rPr>
              <a:t>Comparaison de CT (à gauche) et de CTA (à droite)</a:t>
            </a:r>
            <a:endParaRPr i="1" sz="1200">
              <a:solidFill>
                <a:srgbClr val="7F7F7F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763" y="1053450"/>
            <a:ext cx="5462484" cy="36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384225" y="241675"/>
            <a:ext cx="3111000" cy="7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Pollution de</a:t>
            </a: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s données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fr">
                <a:solidFill>
                  <a:srgbClr val="FFFFFF"/>
                </a:solidFill>
                <a:highlight>
                  <a:srgbClr val="000000"/>
                </a:highlight>
              </a:rPr>
              <a:t>Présence d’annotations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